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7" r:id="rId2"/>
    <p:sldId id="261" r:id="rId3"/>
    <p:sldId id="258" r:id="rId4"/>
    <p:sldId id="260" r:id="rId5"/>
    <p:sldId id="263" r:id="rId6"/>
    <p:sldId id="264" r:id="rId7"/>
    <p:sldId id="265" r:id="rId8"/>
    <p:sldId id="266" r:id="rId9"/>
    <p:sldId id="267" r:id="rId10"/>
    <p:sldId id="268" r:id="rId11"/>
    <p:sldId id="270" r:id="rId12"/>
    <p:sldId id="269" r:id="rId13"/>
    <p:sldId id="26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2172"/>
    <a:srgbClr val="7A3997"/>
    <a:srgbClr val="A62A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34" autoAdjust="0"/>
    <p:restoredTop sz="94660"/>
  </p:normalViewPr>
  <p:slideViewPr>
    <p:cSldViewPr>
      <p:cViewPr varScale="1">
        <p:scale>
          <a:sx n="108" d="100"/>
          <a:sy n="108" d="100"/>
        </p:scale>
        <p:origin x="163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70658-D631-40AE-B007-C2F42B38279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A2F179C3-98E2-439E-850A-9F324368266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78D852A-BEE5-47C8-A729-21C59D4247DE}"/>
              </a:ext>
            </a:extLst>
          </p:cNvPr>
          <p:cNvSpPr>
            <a:spLocks noGrp="1"/>
          </p:cNvSpPr>
          <p:nvPr>
            <p:ph type="dt" sz="half" idx="10"/>
          </p:nvPr>
        </p:nvSpPr>
        <p:spPr/>
        <p:txBody>
          <a:bodyPr/>
          <a:lstStyle/>
          <a:p>
            <a:fld id="{CCA7B43C-4041-4018-9FC9-14AB1E329BA0}" type="datetimeFigureOut">
              <a:rPr lang="en-GB" smtClean="0"/>
              <a:pPr/>
              <a:t>27/08/2019</a:t>
            </a:fld>
            <a:endParaRPr lang="en-GB"/>
          </a:p>
        </p:txBody>
      </p:sp>
      <p:sp>
        <p:nvSpPr>
          <p:cNvPr id="5" name="Footer Placeholder 4">
            <a:extLst>
              <a:ext uri="{FF2B5EF4-FFF2-40B4-BE49-F238E27FC236}">
                <a16:creationId xmlns:a16="http://schemas.microsoft.com/office/drawing/2014/main" id="{0CABDA7F-4CDD-49EE-89CA-DA15396FDD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77C507-04A9-4BD3-A5A2-A29B6C8FF92D}"/>
              </a:ext>
            </a:extLst>
          </p:cNvPr>
          <p:cNvSpPr>
            <a:spLocks noGrp="1"/>
          </p:cNvSpPr>
          <p:nvPr>
            <p:ph type="sldNum" sz="quarter" idx="12"/>
          </p:nvPr>
        </p:nvSpPr>
        <p:spPr/>
        <p:txBody>
          <a:bodyPr/>
          <a:lstStyle/>
          <a:p>
            <a:fld id="{3C48460F-7652-478B-AFBB-6DEF7421B719}" type="slidenum">
              <a:rPr lang="en-GB" smtClean="0"/>
              <a:pPr/>
              <a:t>‹#›</a:t>
            </a:fld>
            <a:endParaRPr lang="en-GB"/>
          </a:p>
        </p:txBody>
      </p:sp>
    </p:spTree>
    <p:extLst>
      <p:ext uri="{BB962C8B-B14F-4D97-AF65-F5344CB8AC3E}">
        <p14:creationId xmlns:p14="http://schemas.microsoft.com/office/powerpoint/2010/main" val="1778630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BE20B-5EFD-4FD9-9BC8-F887AE42531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1903B0C-ABE6-4F86-8A23-BC0D05943B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158A6E-95C2-4C3A-890E-A7B88E9605A5}"/>
              </a:ext>
            </a:extLst>
          </p:cNvPr>
          <p:cNvSpPr>
            <a:spLocks noGrp="1"/>
          </p:cNvSpPr>
          <p:nvPr>
            <p:ph type="dt" sz="half" idx="10"/>
          </p:nvPr>
        </p:nvSpPr>
        <p:spPr/>
        <p:txBody>
          <a:bodyPr/>
          <a:lstStyle/>
          <a:p>
            <a:fld id="{CCA7B43C-4041-4018-9FC9-14AB1E329BA0}" type="datetimeFigureOut">
              <a:rPr lang="en-GB" smtClean="0"/>
              <a:pPr/>
              <a:t>27/08/2019</a:t>
            </a:fld>
            <a:endParaRPr lang="en-GB"/>
          </a:p>
        </p:txBody>
      </p:sp>
      <p:sp>
        <p:nvSpPr>
          <p:cNvPr id="5" name="Footer Placeholder 4">
            <a:extLst>
              <a:ext uri="{FF2B5EF4-FFF2-40B4-BE49-F238E27FC236}">
                <a16:creationId xmlns:a16="http://schemas.microsoft.com/office/drawing/2014/main" id="{63E604B0-DD38-40F6-A55B-2B13A74132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028693-C3E9-40A9-81EA-709E885D00F5}"/>
              </a:ext>
            </a:extLst>
          </p:cNvPr>
          <p:cNvSpPr>
            <a:spLocks noGrp="1"/>
          </p:cNvSpPr>
          <p:nvPr>
            <p:ph type="sldNum" sz="quarter" idx="12"/>
          </p:nvPr>
        </p:nvSpPr>
        <p:spPr/>
        <p:txBody>
          <a:bodyPr/>
          <a:lstStyle/>
          <a:p>
            <a:fld id="{3C48460F-7652-478B-AFBB-6DEF7421B719}" type="slidenum">
              <a:rPr lang="en-GB" smtClean="0"/>
              <a:pPr/>
              <a:t>‹#›</a:t>
            </a:fld>
            <a:endParaRPr lang="en-GB"/>
          </a:p>
        </p:txBody>
      </p:sp>
    </p:spTree>
    <p:extLst>
      <p:ext uri="{BB962C8B-B14F-4D97-AF65-F5344CB8AC3E}">
        <p14:creationId xmlns:p14="http://schemas.microsoft.com/office/powerpoint/2010/main" val="3100612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A756FC-DB81-41D0-9800-425E5B79B266}"/>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AE9E42F-4E82-411B-85FA-6E8090558F66}"/>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AABE87-4C00-403D-8508-6E4EA25AD6C4}"/>
              </a:ext>
            </a:extLst>
          </p:cNvPr>
          <p:cNvSpPr>
            <a:spLocks noGrp="1"/>
          </p:cNvSpPr>
          <p:nvPr>
            <p:ph type="dt" sz="half" idx="10"/>
          </p:nvPr>
        </p:nvSpPr>
        <p:spPr/>
        <p:txBody>
          <a:bodyPr/>
          <a:lstStyle/>
          <a:p>
            <a:fld id="{CCA7B43C-4041-4018-9FC9-14AB1E329BA0}" type="datetimeFigureOut">
              <a:rPr lang="en-GB" smtClean="0"/>
              <a:pPr/>
              <a:t>27/08/2019</a:t>
            </a:fld>
            <a:endParaRPr lang="en-GB"/>
          </a:p>
        </p:txBody>
      </p:sp>
      <p:sp>
        <p:nvSpPr>
          <p:cNvPr id="5" name="Footer Placeholder 4">
            <a:extLst>
              <a:ext uri="{FF2B5EF4-FFF2-40B4-BE49-F238E27FC236}">
                <a16:creationId xmlns:a16="http://schemas.microsoft.com/office/drawing/2014/main" id="{1785741A-2FB2-4743-A03F-87E1E69392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9C5789-E82F-4B98-B0BA-B36C2BA7100C}"/>
              </a:ext>
            </a:extLst>
          </p:cNvPr>
          <p:cNvSpPr>
            <a:spLocks noGrp="1"/>
          </p:cNvSpPr>
          <p:nvPr>
            <p:ph type="sldNum" sz="quarter" idx="12"/>
          </p:nvPr>
        </p:nvSpPr>
        <p:spPr/>
        <p:txBody>
          <a:bodyPr/>
          <a:lstStyle/>
          <a:p>
            <a:fld id="{3C48460F-7652-478B-AFBB-6DEF7421B719}" type="slidenum">
              <a:rPr lang="en-GB" smtClean="0"/>
              <a:pPr/>
              <a:t>‹#›</a:t>
            </a:fld>
            <a:endParaRPr lang="en-GB"/>
          </a:p>
        </p:txBody>
      </p:sp>
    </p:spTree>
    <p:extLst>
      <p:ext uri="{BB962C8B-B14F-4D97-AF65-F5344CB8AC3E}">
        <p14:creationId xmlns:p14="http://schemas.microsoft.com/office/powerpoint/2010/main" val="1570187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88F9F-1D65-4583-B365-7D974DE047D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CDF88B6-401C-4F43-9685-201D74C9CD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E6BFC9A-6A6F-408D-9D0B-8D4F5997776A}"/>
              </a:ext>
            </a:extLst>
          </p:cNvPr>
          <p:cNvSpPr>
            <a:spLocks noGrp="1"/>
          </p:cNvSpPr>
          <p:nvPr>
            <p:ph type="dt" sz="half" idx="10"/>
          </p:nvPr>
        </p:nvSpPr>
        <p:spPr/>
        <p:txBody>
          <a:bodyPr/>
          <a:lstStyle/>
          <a:p>
            <a:fld id="{CCA7B43C-4041-4018-9FC9-14AB1E329BA0}" type="datetimeFigureOut">
              <a:rPr lang="en-GB" smtClean="0"/>
              <a:pPr/>
              <a:t>27/08/2019</a:t>
            </a:fld>
            <a:endParaRPr lang="en-GB"/>
          </a:p>
        </p:txBody>
      </p:sp>
      <p:sp>
        <p:nvSpPr>
          <p:cNvPr id="5" name="Footer Placeholder 4">
            <a:extLst>
              <a:ext uri="{FF2B5EF4-FFF2-40B4-BE49-F238E27FC236}">
                <a16:creationId xmlns:a16="http://schemas.microsoft.com/office/drawing/2014/main" id="{249FEB71-D756-4BEB-A1B5-7214752257C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A8F816-7B14-4CE3-9C89-6CBA76582CBD}"/>
              </a:ext>
            </a:extLst>
          </p:cNvPr>
          <p:cNvSpPr>
            <a:spLocks noGrp="1"/>
          </p:cNvSpPr>
          <p:nvPr>
            <p:ph type="sldNum" sz="quarter" idx="12"/>
          </p:nvPr>
        </p:nvSpPr>
        <p:spPr/>
        <p:txBody>
          <a:bodyPr/>
          <a:lstStyle/>
          <a:p>
            <a:fld id="{3C48460F-7652-478B-AFBB-6DEF7421B719}" type="slidenum">
              <a:rPr lang="en-GB" smtClean="0"/>
              <a:pPr/>
              <a:t>‹#›</a:t>
            </a:fld>
            <a:endParaRPr lang="en-GB"/>
          </a:p>
        </p:txBody>
      </p:sp>
    </p:spTree>
    <p:extLst>
      <p:ext uri="{BB962C8B-B14F-4D97-AF65-F5344CB8AC3E}">
        <p14:creationId xmlns:p14="http://schemas.microsoft.com/office/powerpoint/2010/main" val="2459609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C9AA2-37DB-4337-909F-D2B247A2B9A5}"/>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3A87E3F-FBA8-4CA0-989E-575C8FD88BD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7446AC-9A5A-478C-BBFC-60DB5B5D8F6A}"/>
              </a:ext>
            </a:extLst>
          </p:cNvPr>
          <p:cNvSpPr>
            <a:spLocks noGrp="1"/>
          </p:cNvSpPr>
          <p:nvPr>
            <p:ph type="dt" sz="half" idx="10"/>
          </p:nvPr>
        </p:nvSpPr>
        <p:spPr/>
        <p:txBody>
          <a:bodyPr/>
          <a:lstStyle/>
          <a:p>
            <a:fld id="{CCA7B43C-4041-4018-9FC9-14AB1E329BA0}" type="datetimeFigureOut">
              <a:rPr lang="en-GB" smtClean="0"/>
              <a:pPr/>
              <a:t>27/08/2019</a:t>
            </a:fld>
            <a:endParaRPr lang="en-GB"/>
          </a:p>
        </p:txBody>
      </p:sp>
      <p:sp>
        <p:nvSpPr>
          <p:cNvPr id="5" name="Footer Placeholder 4">
            <a:extLst>
              <a:ext uri="{FF2B5EF4-FFF2-40B4-BE49-F238E27FC236}">
                <a16:creationId xmlns:a16="http://schemas.microsoft.com/office/drawing/2014/main" id="{553D0808-A315-47DF-BB3D-63D12C3009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8B27F2-C90B-4FA6-85EF-0F0E2F1CC2E9}"/>
              </a:ext>
            </a:extLst>
          </p:cNvPr>
          <p:cNvSpPr>
            <a:spLocks noGrp="1"/>
          </p:cNvSpPr>
          <p:nvPr>
            <p:ph type="sldNum" sz="quarter" idx="12"/>
          </p:nvPr>
        </p:nvSpPr>
        <p:spPr/>
        <p:txBody>
          <a:bodyPr/>
          <a:lstStyle/>
          <a:p>
            <a:fld id="{3C48460F-7652-478B-AFBB-6DEF7421B719}" type="slidenum">
              <a:rPr lang="en-GB" smtClean="0"/>
              <a:pPr/>
              <a:t>‹#›</a:t>
            </a:fld>
            <a:endParaRPr lang="en-GB"/>
          </a:p>
        </p:txBody>
      </p:sp>
    </p:spTree>
    <p:extLst>
      <p:ext uri="{BB962C8B-B14F-4D97-AF65-F5344CB8AC3E}">
        <p14:creationId xmlns:p14="http://schemas.microsoft.com/office/powerpoint/2010/main" val="3644150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52CA2-4ABE-42AF-9BD3-502D71024E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37246EF-827B-4E0C-84F4-190E222BFE7D}"/>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D2FBECE-813E-4FD2-8148-3F8DAD30E93A}"/>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175B5AE-5F87-4325-97CB-8FF061407AAB}"/>
              </a:ext>
            </a:extLst>
          </p:cNvPr>
          <p:cNvSpPr>
            <a:spLocks noGrp="1"/>
          </p:cNvSpPr>
          <p:nvPr>
            <p:ph type="dt" sz="half" idx="10"/>
          </p:nvPr>
        </p:nvSpPr>
        <p:spPr/>
        <p:txBody>
          <a:bodyPr/>
          <a:lstStyle/>
          <a:p>
            <a:fld id="{CCA7B43C-4041-4018-9FC9-14AB1E329BA0}" type="datetimeFigureOut">
              <a:rPr lang="en-GB" smtClean="0"/>
              <a:pPr/>
              <a:t>27/08/2019</a:t>
            </a:fld>
            <a:endParaRPr lang="en-GB"/>
          </a:p>
        </p:txBody>
      </p:sp>
      <p:sp>
        <p:nvSpPr>
          <p:cNvPr id="6" name="Footer Placeholder 5">
            <a:extLst>
              <a:ext uri="{FF2B5EF4-FFF2-40B4-BE49-F238E27FC236}">
                <a16:creationId xmlns:a16="http://schemas.microsoft.com/office/drawing/2014/main" id="{96DD4666-284D-434E-A2DF-52B2DF711D7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CEACC53-64FA-4711-AE9B-555B8FDF7596}"/>
              </a:ext>
            </a:extLst>
          </p:cNvPr>
          <p:cNvSpPr>
            <a:spLocks noGrp="1"/>
          </p:cNvSpPr>
          <p:nvPr>
            <p:ph type="sldNum" sz="quarter" idx="12"/>
          </p:nvPr>
        </p:nvSpPr>
        <p:spPr/>
        <p:txBody>
          <a:bodyPr/>
          <a:lstStyle/>
          <a:p>
            <a:fld id="{3C48460F-7652-478B-AFBB-6DEF7421B719}" type="slidenum">
              <a:rPr lang="en-GB" smtClean="0"/>
              <a:pPr/>
              <a:t>‹#›</a:t>
            </a:fld>
            <a:endParaRPr lang="en-GB"/>
          </a:p>
        </p:txBody>
      </p:sp>
    </p:spTree>
    <p:extLst>
      <p:ext uri="{BB962C8B-B14F-4D97-AF65-F5344CB8AC3E}">
        <p14:creationId xmlns:p14="http://schemas.microsoft.com/office/powerpoint/2010/main" val="870395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4C937-926B-43B4-BD14-38736DC726BC}"/>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A3919F4-C6FA-428C-B54F-31E9018CB949}"/>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E81FF3D-C230-43E9-83DE-84E8C10E4C5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26091C7-9354-4CB5-B63B-8532E87C4452}"/>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6989D0-1EA5-4768-B1BD-7C68E31702D1}"/>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E8C2B90-3CE0-45A4-ADD4-F57A09598E38}"/>
              </a:ext>
            </a:extLst>
          </p:cNvPr>
          <p:cNvSpPr>
            <a:spLocks noGrp="1"/>
          </p:cNvSpPr>
          <p:nvPr>
            <p:ph type="dt" sz="half" idx="10"/>
          </p:nvPr>
        </p:nvSpPr>
        <p:spPr/>
        <p:txBody>
          <a:bodyPr/>
          <a:lstStyle/>
          <a:p>
            <a:fld id="{CCA7B43C-4041-4018-9FC9-14AB1E329BA0}" type="datetimeFigureOut">
              <a:rPr lang="en-GB" smtClean="0"/>
              <a:pPr/>
              <a:t>27/08/2019</a:t>
            </a:fld>
            <a:endParaRPr lang="en-GB"/>
          </a:p>
        </p:txBody>
      </p:sp>
      <p:sp>
        <p:nvSpPr>
          <p:cNvPr id="8" name="Footer Placeholder 7">
            <a:extLst>
              <a:ext uri="{FF2B5EF4-FFF2-40B4-BE49-F238E27FC236}">
                <a16:creationId xmlns:a16="http://schemas.microsoft.com/office/drawing/2014/main" id="{544E2421-2D25-451A-A934-5993B4F7E5B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8338F1D-6CEB-4AAC-8C7A-7DD4FA4D18C2}"/>
              </a:ext>
            </a:extLst>
          </p:cNvPr>
          <p:cNvSpPr>
            <a:spLocks noGrp="1"/>
          </p:cNvSpPr>
          <p:nvPr>
            <p:ph type="sldNum" sz="quarter" idx="12"/>
          </p:nvPr>
        </p:nvSpPr>
        <p:spPr/>
        <p:txBody>
          <a:bodyPr/>
          <a:lstStyle/>
          <a:p>
            <a:fld id="{3C48460F-7652-478B-AFBB-6DEF7421B719}" type="slidenum">
              <a:rPr lang="en-GB" smtClean="0"/>
              <a:pPr/>
              <a:t>‹#›</a:t>
            </a:fld>
            <a:endParaRPr lang="en-GB"/>
          </a:p>
        </p:txBody>
      </p:sp>
    </p:spTree>
    <p:extLst>
      <p:ext uri="{BB962C8B-B14F-4D97-AF65-F5344CB8AC3E}">
        <p14:creationId xmlns:p14="http://schemas.microsoft.com/office/powerpoint/2010/main" val="74892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43A2D-8663-4F5C-8A3B-F0AF5708C92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18A2CF5-90E8-4595-9191-FB1FAFE8273E}"/>
              </a:ext>
            </a:extLst>
          </p:cNvPr>
          <p:cNvSpPr>
            <a:spLocks noGrp="1"/>
          </p:cNvSpPr>
          <p:nvPr>
            <p:ph type="dt" sz="half" idx="10"/>
          </p:nvPr>
        </p:nvSpPr>
        <p:spPr/>
        <p:txBody>
          <a:bodyPr/>
          <a:lstStyle/>
          <a:p>
            <a:fld id="{CCA7B43C-4041-4018-9FC9-14AB1E329BA0}" type="datetimeFigureOut">
              <a:rPr lang="en-GB" smtClean="0"/>
              <a:pPr/>
              <a:t>27/08/2019</a:t>
            </a:fld>
            <a:endParaRPr lang="en-GB"/>
          </a:p>
        </p:txBody>
      </p:sp>
      <p:sp>
        <p:nvSpPr>
          <p:cNvPr id="4" name="Footer Placeholder 3">
            <a:extLst>
              <a:ext uri="{FF2B5EF4-FFF2-40B4-BE49-F238E27FC236}">
                <a16:creationId xmlns:a16="http://schemas.microsoft.com/office/drawing/2014/main" id="{0D901562-8421-4142-BDAA-33065DCF586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B237922-BBA3-448C-99BB-64F27912415F}"/>
              </a:ext>
            </a:extLst>
          </p:cNvPr>
          <p:cNvSpPr>
            <a:spLocks noGrp="1"/>
          </p:cNvSpPr>
          <p:nvPr>
            <p:ph type="sldNum" sz="quarter" idx="12"/>
          </p:nvPr>
        </p:nvSpPr>
        <p:spPr/>
        <p:txBody>
          <a:bodyPr/>
          <a:lstStyle/>
          <a:p>
            <a:fld id="{3C48460F-7652-478B-AFBB-6DEF7421B719}" type="slidenum">
              <a:rPr lang="en-GB" smtClean="0"/>
              <a:pPr/>
              <a:t>‹#›</a:t>
            </a:fld>
            <a:endParaRPr lang="en-GB"/>
          </a:p>
        </p:txBody>
      </p:sp>
    </p:spTree>
    <p:extLst>
      <p:ext uri="{BB962C8B-B14F-4D97-AF65-F5344CB8AC3E}">
        <p14:creationId xmlns:p14="http://schemas.microsoft.com/office/powerpoint/2010/main" val="2859209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53B4BE-8740-4947-8F2B-6A19134C01D6}"/>
              </a:ext>
            </a:extLst>
          </p:cNvPr>
          <p:cNvSpPr>
            <a:spLocks noGrp="1"/>
          </p:cNvSpPr>
          <p:nvPr>
            <p:ph type="dt" sz="half" idx="10"/>
          </p:nvPr>
        </p:nvSpPr>
        <p:spPr/>
        <p:txBody>
          <a:bodyPr/>
          <a:lstStyle/>
          <a:p>
            <a:fld id="{CCA7B43C-4041-4018-9FC9-14AB1E329BA0}" type="datetimeFigureOut">
              <a:rPr lang="en-GB" smtClean="0"/>
              <a:pPr/>
              <a:t>27/08/2019</a:t>
            </a:fld>
            <a:endParaRPr lang="en-GB"/>
          </a:p>
        </p:txBody>
      </p:sp>
      <p:sp>
        <p:nvSpPr>
          <p:cNvPr id="3" name="Footer Placeholder 2">
            <a:extLst>
              <a:ext uri="{FF2B5EF4-FFF2-40B4-BE49-F238E27FC236}">
                <a16:creationId xmlns:a16="http://schemas.microsoft.com/office/drawing/2014/main" id="{4845CE0D-8BB8-4541-881A-6F0974B337F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D5A9615-E3CE-43F0-BC23-A8A48A14BBA5}"/>
              </a:ext>
            </a:extLst>
          </p:cNvPr>
          <p:cNvSpPr>
            <a:spLocks noGrp="1"/>
          </p:cNvSpPr>
          <p:nvPr>
            <p:ph type="sldNum" sz="quarter" idx="12"/>
          </p:nvPr>
        </p:nvSpPr>
        <p:spPr/>
        <p:txBody>
          <a:bodyPr/>
          <a:lstStyle/>
          <a:p>
            <a:fld id="{3C48460F-7652-478B-AFBB-6DEF7421B719}" type="slidenum">
              <a:rPr lang="en-GB" smtClean="0"/>
              <a:pPr/>
              <a:t>‹#›</a:t>
            </a:fld>
            <a:endParaRPr lang="en-GB"/>
          </a:p>
        </p:txBody>
      </p:sp>
    </p:spTree>
    <p:extLst>
      <p:ext uri="{BB962C8B-B14F-4D97-AF65-F5344CB8AC3E}">
        <p14:creationId xmlns:p14="http://schemas.microsoft.com/office/powerpoint/2010/main" val="1843397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2C8CE-E98C-4A2D-AEE4-51D695BA785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6E4E4D4-FEF2-4FFE-AFA8-965C45A73C9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9E05C4E-D28C-40DA-8499-784CDFA484E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F3461CD-16F4-4E7D-9478-583C9E1C4B44}"/>
              </a:ext>
            </a:extLst>
          </p:cNvPr>
          <p:cNvSpPr>
            <a:spLocks noGrp="1"/>
          </p:cNvSpPr>
          <p:nvPr>
            <p:ph type="dt" sz="half" idx="10"/>
          </p:nvPr>
        </p:nvSpPr>
        <p:spPr/>
        <p:txBody>
          <a:bodyPr/>
          <a:lstStyle/>
          <a:p>
            <a:fld id="{CCA7B43C-4041-4018-9FC9-14AB1E329BA0}" type="datetimeFigureOut">
              <a:rPr lang="en-GB" smtClean="0"/>
              <a:pPr/>
              <a:t>27/08/2019</a:t>
            </a:fld>
            <a:endParaRPr lang="en-GB"/>
          </a:p>
        </p:txBody>
      </p:sp>
      <p:sp>
        <p:nvSpPr>
          <p:cNvPr id="6" name="Footer Placeholder 5">
            <a:extLst>
              <a:ext uri="{FF2B5EF4-FFF2-40B4-BE49-F238E27FC236}">
                <a16:creationId xmlns:a16="http://schemas.microsoft.com/office/drawing/2014/main" id="{B5964B83-589E-430C-A4D5-4FB2371CDC0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9A95B53-E9AE-4BB9-A3A7-D965E4A857C4}"/>
              </a:ext>
            </a:extLst>
          </p:cNvPr>
          <p:cNvSpPr>
            <a:spLocks noGrp="1"/>
          </p:cNvSpPr>
          <p:nvPr>
            <p:ph type="sldNum" sz="quarter" idx="12"/>
          </p:nvPr>
        </p:nvSpPr>
        <p:spPr/>
        <p:txBody>
          <a:bodyPr/>
          <a:lstStyle/>
          <a:p>
            <a:fld id="{3C48460F-7652-478B-AFBB-6DEF7421B719}" type="slidenum">
              <a:rPr lang="en-GB" smtClean="0"/>
              <a:pPr/>
              <a:t>‹#›</a:t>
            </a:fld>
            <a:endParaRPr lang="en-GB"/>
          </a:p>
        </p:txBody>
      </p:sp>
    </p:spTree>
    <p:extLst>
      <p:ext uri="{BB962C8B-B14F-4D97-AF65-F5344CB8AC3E}">
        <p14:creationId xmlns:p14="http://schemas.microsoft.com/office/powerpoint/2010/main" val="683780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3649D-5435-475A-A5E5-9FF283812F1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93914F9-EEAC-462C-80A0-B4083FAF02F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7C962652-3FC0-4FE0-A47F-93354C1DDBC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29441035-E3E4-4D97-A4E4-3E424BE1E211}"/>
              </a:ext>
            </a:extLst>
          </p:cNvPr>
          <p:cNvSpPr>
            <a:spLocks noGrp="1"/>
          </p:cNvSpPr>
          <p:nvPr>
            <p:ph type="dt" sz="half" idx="10"/>
          </p:nvPr>
        </p:nvSpPr>
        <p:spPr/>
        <p:txBody>
          <a:bodyPr/>
          <a:lstStyle/>
          <a:p>
            <a:fld id="{CCA7B43C-4041-4018-9FC9-14AB1E329BA0}" type="datetimeFigureOut">
              <a:rPr lang="en-GB" smtClean="0"/>
              <a:pPr/>
              <a:t>27/08/2019</a:t>
            </a:fld>
            <a:endParaRPr lang="en-GB"/>
          </a:p>
        </p:txBody>
      </p:sp>
      <p:sp>
        <p:nvSpPr>
          <p:cNvPr id="6" name="Footer Placeholder 5">
            <a:extLst>
              <a:ext uri="{FF2B5EF4-FFF2-40B4-BE49-F238E27FC236}">
                <a16:creationId xmlns:a16="http://schemas.microsoft.com/office/drawing/2014/main" id="{060B8370-7514-4B13-A598-A068DEDD41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52297E5-7DE0-4709-B8CF-D7093E61CD89}"/>
              </a:ext>
            </a:extLst>
          </p:cNvPr>
          <p:cNvSpPr>
            <a:spLocks noGrp="1"/>
          </p:cNvSpPr>
          <p:nvPr>
            <p:ph type="sldNum" sz="quarter" idx="12"/>
          </p:nvPr>
        </p:nvSpPr>
        <p:spPr/>
        <p:txBody>
          <a:bodyPr/>
          <a:lstStyle/>
          <a:p>
            <a:fld id="{3C48460F-7652-478B-AFBB-6DEF7421B719}" type="slidenum">
              <a:rPr lang="en-GB" smtClean="0"/>
              <a:pPr/>
              <a:t>‹#›</a:t>
            </a:fld>
            <a:endParaRPr lang="en-GB"/>
          </a:p>
        </p:txBody>
      </p:sp>
    </p:spTree>
    <p:extLst>
      <p:ext uri="{BB962C8B-B14F-4D97-AF65-F5344CB8AC3E}">
        <p14:creationId xmlns:p14="http://schemas.microsoft.com/office/powerpoint/2010/main" val="1237388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123815B-E149-43EF-B2DD-138048C044C2}"/>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0201929-D343-4DA7-9D31-AC3B5C90964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D854C7-8DF3-4DC5-8E1B-419C267190E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CA7B43C-4041-4018-9FC9-14AB1E329BA0}" type="datetimeFigureOut">
              <a:rPr lang="en-GB" smtClean="0"/>
              <a:pPr/>
              <a:t>27/08/2019</a:t>
            </a:fld>
            <a:endParaRPr lang="en-GB"/>
          </a:p>
        </p:txBody>
      </p:sp>
      <p:sp>
        <p:nvSpPr>
          <p:cNvPr id="5" name="Footer Placeholder 4">
            <a:extLst>
              <a:ext uri="{FF2B5EF4-FFF2-40B4-BE49-F238E27FC236}">
                <a16:creationId xmlns:a16="http://schemas.microsoft.com/office/drawing/2014/main" id="{C5886AD0-15EA-4EC7-AC6C-69D22E41886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84B88AF-6BA2-4753-808E-762BC95DADB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C48460F-7652-478B-AFBB-6DEF7421B719}" type="slidenum">
              <a:rPr lang="en-GB" smtClean="0"/>
              <a:pPr/>
              <a:t>‹#›</a:t>
            </a:fld>
            <a:endParaRPr lang="en-GB"/>
          </a:p>
        </p:txBody>
      </p:sp>
    </p:spTree>
    <p:extLst>
      <p:ext uri="{BB962C8B-B14F-4D97-AF65-F5344CB8AC3E}">
        <p14:creationId xmlns:p14="http://schemas.microsoft.com/office/powerpoint/2010/main" val="3657513697"/>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doi.org/10.1111/jcpp.1257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18">
            <a:extLst>
              <a:ext uri="{FF2B5EF4-FFF2-40B4-BE49-F238E27FC236}">
                <a16:creationId xmlns:a16="http://schemas.microsoft.com/office/drawing/2014/main" id="{F56F5174-31D9-4DBB-AAB7-A1FD7BDB13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6129"/>
            <a:ext cx="4851603" cy="5925741"/>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25" name="Picture 20">
            <a:extLst>
              <a:ext uri="{FF2B5EF4-FFF2-40B4-BE49-F238E27FC236}">
                <a16:creationId xmlns:a16="http://schemas.microsoft.com/office/drawing/2014/main" id="{AE113210-7872-481A-ADE6-3A05CCAF5E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13200"/>
          <a:stretch/>
        </p:blipFill>
        <p:spPr>
          <a:xfrm>
            <a:off x="0" y="466129"/>
            <a:ext cx="9144000" cy="5925741"/>
          </a:xfrm>
          <a:prstGeom prst="rect">
            <a:avLst/>
          </a:prstGeom>
        </p:spPr>
      </p:pic>
      <p:sp>
        <p:nvSpPr>
          <p:cNvPr id="2" name="Title 1"/>
          <p:cNvSpPr>
            <a:spLocks noGrp="1"/>
          </p:cNvSpPr>
          <p:nvPr>
            <p:ph type="title"/>
          </p:nvPr>
        </p:nvSpPr>
        <p:spPr>
          <a:xfrm>
            <a:off x="4871338" y="909752"/>
            <a:ext cx="3733482" cy="1090538"/>
          </a:xfrm>
        </p:spPr>
        <p:txBody>
          <a:bodyPr>
            <a:normAutofit fontScale="90000"/>
          </a:bodyPr>
          <a:lstStyle/>
          <a:p>
            <a:pPr algn="ctr"/>
            <a:r>
              <a:rPr lang="en-GB" sz="4000" b="1" dirty="0">
                <a:solidFill>
                  <a:srgbClr val="000000"/>
                </a:solidFill>
              </a:rPr>
              <a:t>Developmental Language Disorder</a:t>
            </a:r>
            <a:r>
              <a:rPr lang="en-GB" b="1" dirty="0">
                <a:solidFill>
                  <a:srgbClr val="000000"/>
                </a:solidFill>
              </a:rPr>
              <a:t> </a:t>
            </a:r>
          </a:p>
        </p:txBody>
      </p:sp>
      <p:sp>
        <p:nvSpPr>
          <p:cNvPr id="23" name="Freeform 62">
            <a:extLst>
              <a:ext uri="{FF2B5EF4-FFF2-40B4-BE49-F238E27FC236}">
                <a16:creationId xmlns:a16="http://schemas.microsoft.com/office/drawing/2014/main" id="{F9A95BEE-6BB1-4A28-A8E6-A34B2E42E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86286"/>
            <a:ext cx="4320692" cy="4666770"/>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7" name="Picture 6" descr="A close up of a sign&#10;&#10;Description automatically generated">
            <a:extLst>
              <a:ext uri="{FF2B5EF4-FFF2-40B4-BE49-F238E27FC236}">
                <a16:creationId xmlns:a16="http://schemas.microsoft.com/office/drawing/2014/main" id="{0B376191-A0CA-40F7-9807-F5B2E08A8BEC}"/>
              </a:ext>
            </a:extLst>
          </p:cNvPr>
          <p:cNvPicPr>
            <a:picLocks noChangeAspect="1"/>
          </p:cNvPicPr>
          <p:nvPr/>
        </p:nvPicPr>
        <p:blipFill rotWithShape="1">
          <a:blip r:embed="rId3">
            <a:alphaModFix/>
            <a:extLst>
              <a:ext uri="{28A0092B-C50C-407E-A947-70E740481C1C}">
                <a14:useLocalDpi xmlns:a14="http://schemas.microsoft.com/office/drawing/2010/main" val="0"/>
              </a:ext>
            </a:extLst>
          </a:blip>
          <a:srcRect l="3082" r="1375" b="-1"/>
          <a:stretch/>
        </p:blipFill>
        <p:spPr>
          <a:xfrm>
            <a:off x="20" y="1351210"/>
            <a:ext cx="4180350" cy="4375387"/>
          </a:xfrm>
          <a:custGeom>
            <a:avLst/>
            <a:gdLst>
              <a:gd name="connsiteX0" fmla="*/ 2306172 w 4838041"/>
              <a:gd name="connsiteY0" fmla="*/ 0 h 5063738"/>
              <a:gd name="connsiteX1" fmla="*/ 4838041 w 4838041"/>
              <a:gd name="connsiteY1" fmla="*/ 2531869 h 5063738"/>
              <a:gd name="connsiteX2" fmla="*/ 2306172 w 4838041"/>
              <a:gd name="connsiteY2" fmla="*/ 5063738 h 5063738"/>
              <a:gd name="connsiteX3" fmla="*/ 79886 w 4838041"/>
              <a:gd name="connsiteY3" fmla="*/ 3738709 h 5063738"/>
              <a:gd name="connsiteX4" fmla="*/ 0 w 4838041"/>
              <a:gd name="connsiteY4" fmla="*/ 3572876 h 5063738"/>
              <a:gd name="connsiteX5" fmla="*/ 0 w 4838041"/>
              <a:gd name="connsiteY5" fmla="*/ 1490863 h 5063738"/>
              <a:gd name="connsiteX6" fmla="*/ 79886 w 4838041"/>
              <a:gd name="connsiteY6" fmla="*/ 1325030 h 5063738"/>
              <a:gd name="connsiteX7" fmla="*/ 2306172 w 4838041"/>
              <a:gd name="connsiteY7" fmla="*/ 0 h 506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effectLst>
            <a:softEdge rad="0"/>
          </a:effectLst>
        </p:spPr>
      </p:pic>
      <p:sp>
        <p:nvSpPr>
          <p:cNvPr id="3" name="Content Placeholder 2"/>
          <p:cNvSpPr>
            <a:spLocks noGrp="1"/>
          </p:cNvSpPr>
          <p:nvPr>
            <p:ph idx="1"/>
          </p:nvPr>
        </p:nvSpPr>
        <p:spPr>
          <a:xfrm>
            <a:off x="4974330" y="2673512"/>
            <a:ext cx="3733184" cy="2729467"/>
          </a:xfrm>
        </p:spPr>
        <p:txBody>
          <a:bodyPr anchor="ctr">
            <a:normAutofit lnSpcReduction="10000"/>
          </a:bodyPr>
          <a:lstStyle/>
          <a:p>
            <a:pPr marL="0" indent="0" algn="ctr">
              <a:buNone/>
            </a:pPr>
            <a:r>
              <a:rPr lang="en-GB" sz="2800" dirty="0">
                <a:solidFill>
                  <a:srgbClr val="000000"/>
                </a:solidFill>
              </a:rPr>
              <a:t>What every class teacher needs to know</a:t>
            </a:r>
          </a:p>
          <a:p>
            <a:pPr marL="0" indent="0" algn="ctr">
              <a:buNone/>
            </a:pPr>
            <a:endParaRPr lang="en-GB" sz="2400" dirty="0">
              <a:solidFill>
                <a:srgbClr val="000000"/>
              </a:solidFill>
            </a:endParaRPr>
          </a:p>
          <a:p>
            <a:pPr marL="0" indent="0" algn="ctr">
              <a:buNone/>
            </a:pPr>
            <a:r>
              <a:rPr lang="en-GB" sz="1800" dirty="0">
                <a:solidFill>
                  <a:srgbClr val="000000"/>
                </a:solidFill>
              </a:rPr>
              <a:t>Raising Awareness of Developmental Language Disorder (RADLD)</a:t>
            </a:r>
          </a:p>
          <a:p>
            <a:pPr marL="0" indent="0" algn="ctr">
              <a:buNone/>
            </a:pPr>
            <a:r>
              <a:rPr lang="en-GB" sz="1800" dirty="0">
                <a:solidFill>
                  <a:srgbClr val="000000"/>
                </a:solidFill>
              </a:rPr>
              <a:t>radld.org</a:t>
            </a:r>
          </a:p>
          <a:p>
            <a:pPr marL="0" indent="0" algn="ctr">
              <a:buNone/>
            </a:pPr>
            <a:endParaRPr lang="en-GB" sz="1800" dirty="0">
              <a:solidFill>
                <a:srgbClr val="000000"/>
              </a:solidFill>
            </a:endParaRPr>
          </a:p>
          <a:p>
            <a:pPr marL="0" indent="0" algn="ctr">
              <a:buNone/>
            </a:pPr>
            <a:r>
              <a:rPr lang="en-GB" sz="1800" dirty="0">
                <a:solidFill>
                  <a:srgbClr val="FF0000"/>
                </a:solidFill>
              </a:rPr>
              <a:t>Presenter’s name</a:t>
            </a:r>
          </a:p>
          <a:p>
            <a:pPr marL="0" indent="0" algn="ctr">
              <a:buNone/>
            </a:pPr>
            <a:endParaRPr lang="en-GB" sz="1800" dirty="0">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0648"/>
            <a:ext cx="7886700" cy="1325563"/>
          </a:xfrm>
        </p:spPr>
        <p:txBody>
          <a:bodyPr>
            <a:normAutofit/>
          </a:bodyPr>
          <a:lstStyle/>
          <a:p>
            <a:r>
              <a:rPr lang="en-GB" sz="3600" b="1" dirty="0"/>
              <a:t>Take action</a:t>
            </a:r>
          </a:p>
        </p:txBody>
      </p:sp>
      <p:sp>
        <p:nvSpPr>
          <p:cNvPr id="3" name="Content Placeholder 2"/>
          <p:cNvSpPr>
            <a:spLocks noGrp="1"/>
          </p:cNvSpPr>
          <p:nvPr>
            <p:ph idx="1"/>
          </p:nvPr>
        </p:nvSpPr>
        <p:spPr>
          <a:xfrm>
            <a:off x="467544" y="1577573"/>
            <a:ext cx="7886700" cy="4351338"/>
          </a:xfrm>
        </p:spPr>
        <p:txBody>
          <a:bodyPr>
            <a:normAutofit fontScale="92500" lnSpcReduction="10000"/>
          </a:bodyPr>
          <a:lstStyle/>
          <a:p>
            <a:r>
              <a:rPr lang="en-GB" sz="2800" dirty="0"/>
              <a:t>Talk to parents</a:t>
            </a:r>
          </a:p>
          <a:p>
            <a:pPr lvl="1"/>
            <a:r>
              <a:rPr lang="en-GB" sz="2400" dirty="0"/>
              <a:t>But because there is low awareness of DLD many parents may also not be aware</a:t>
            </a:r>
          </a:p>
          <a:p>
            <a:pPr marL="342900" lvl="1" indent="0">
              <a:buNone/>
            </a:pPr>
            <a:endParaRPr lang="en-GB" sz="2800" dirty="0"/>
          </a:p>
          <a:p>
            <a:r>
              <a:rPr lang="en-GB" sz="2800" dirty="0"/>
              <a:t>Talk to your school special education lead/ specialist/SENCO</a:t>
            </a:r>
          </a:p>
          <a:p>
            <a:endParaRPr lang="en-GB" sz="2800" dirty="0"/>
          </a:p>
          <a:p>
            <a:r>
              <a:rPr lang="en-GB" sz="2800" dirty="0"/>
              <a:t>Refer to specialist services, such as Speech and Language Therapy / Speech-Language Pathology </a:t>
            </a:r>
          </a:p>
          <a:p>
            <a:endParaRPr lang="en-GB" sz="2800" dirty="0"/>
          </a:p>
          <a:p>
            <a:r>
              <a:rPr lang="en-GB" sz="2800" dirty="0"/>
              <a:t>The right support can make a difference</a:t>
            </a:r>
          </a:p>
        </p:txBody>
      </p:sp>
      <p:pic>
        <p:nvPicPr>
          <p:cNvPr id="5" name="Picture 4" descr="A close up of a sign&#10;&#10;Description automatically generated">
            <a:extLst>
              <a:ext uri="{FF2B5EF4-FFF2-40B4-BE49-F238E27FC236}">
                <a16:creationId xmlns:a16="http://schemas.microsoft.com/office/drawing/2014/main" id="{EE5B5818-53C5-4E7C-8262-691E4D8C85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9048" y="4714875"/>
            <a:ext cx="2143125" cy="2143125"/>
          </a:xfrm>
          <a:prstGeom prst="rect">
            <a:avLst/>
          </a:prstGeom>
        </p:spPr>
      </p:pic>
    </p:spTree>
    <p:extLst>
      <p:ext uri="{BB962C8B-B14F-4D97-AF65-F5344CB8AC3E}">
        <p14:creationId xmlns:p14="http://schemas.microsoft.com/office/powerpoint/2010/main" val="590388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0648"/>
            <a:ext cx="7886700" cy="1325563"/>
          </a:xfrm>
        </p:spPr>
        <p:txBody>
          <a:bodyPr>
            <a:normAutofit/>
          </a:bodyPr>
          <a:lstStyle/>
          <a:p>
            <a:r>
              <a:rPr lang="en-GB" sz="3600" b="1" dirty="0"/>
              <a:t>What children and young people with DLD say</a:t>
            </a:r>
          </a:p>
        </p:txBody>
      </p:sp>
      <p:sp>
        <p:nvSpPr>
          <p:cNvPr id="3" name="Content Placeholder 2"/>
          <p:cNvSpPr>
            <a:spLocks noGrp="1"/>
          </p:cNvSpPr>
          <p:nvPr>
            <p:ph idx="1"/>
          </p:nvPr>
        </p:nvSpPr>
        <p:spPr>
          <a:xfrm>
            <a:off x="467544" y="1577573"/>
            <a:ext cx="7886700" cy="4351338"/>
          </a:xfrm>
        </p:spPr>
        <p:txBody>
          <a:bodyPr>
            <a:normAutofit/>
          </a:bodyPr>
          <a:lstStyle/>
          <a:p>
            <a:endParaRPr lang="en-GB" sz="2800" dirty="0"/>
          </a:p>
          <a:p>
            <a:r>
              <a:rPr lang="en-GB" sz="2800" dirty="0">
                <a:solidFill>
                  <a:srgbClr val="FF0000"/>
                </a:solidFill>
              </a:rPr>
              <a:t>Select a video from the RADLD  YouTube ‘DLD and me’ section </a:t>
            </a:r>
          </a:p>
        </p:txBody>
      </p:sp>
      <p:pic>
        <p:nvPicPr>
          <p:cNvPr id="5" name="Picture 4" descr="A close up of a sign&#10;&#10;Description automatically generated">
            <a:extLst>
              <a:ext uri="{FF2B5EF4-FFF2-40B4-BE49-F238E27FC236}">
                <a16:creationId xmlns:a16="http://schemas.microsoft.com/office/drawing/2014/main" id="{EE5B5818-53C5-4E7C-8262-691E4D8C85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9048" y="4714875"/>
            <a:ext cx="2143125" cy="2143125"/>
          </a:xfrm>
          <a:prstGeom prst="rect">
            <a:avLst/>
          </a:prstGeom>
        </p:spPr>
      </p:pic>
    </p:spTree>
    <p:extLst>
      <p:ext uri="{BB962C8B-B14F-4D97-AF65-F5344CB8AC3E}">
        <p14:creationId xmlns:p14="http://schemas.microsoft.com/office/powerpoint/2010/main" val="4114396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0648"/>
            <a:ext cx="7886700" cy="1325563"/>
          </a:xfrm>
        </p:spPr>
        <p:txBody>
          <a:bodyPr>
            <a:normAutofit/>
          </a:bodyPr>
          <a:lstStyle/>
          <a:p>
            <a:r>
              <a:rPr lang="en-GB" sz="3600" b="1" dirty="0"/>
              <a:t>Learn more </a:t>
            </a:r>
          </a:p>
        </p:txBody>
      </p:sp>
      <p:sp>
        <p:nvSpPr>
          <p:cNvPr id="3" name="Content Placeholder 2"/>
          <p:cNvSpPr>
            <a:spLocks noGrp="1"/>
          </p:cNvSpPr>
          <p:nvPr>
            <p:ph idx="1"/>
          </p:nvPr>
        </p:nvSpPr>
        <p:spPr>
          <a:xfrm>
            <a:off x="467544" y="1577573"/>
            <a:ext cx="7886700" cy="4351338"/>
          </a:xfrm>
        </p:spPr>
        <p:txBody>
          <a:bodyPr>
            <a:normAutofit/>
          </a:bodyPr>
          <a:lstStyle/>
          <a:p>
            <a:r>
              <a:rPr lang="en-GB" sz="2800" dirty="0"/>
              <a:t>Radld.org</a:t>
            </a:r>
          </a:p>
          <a:p>
            <a:r>
              <a:rPr lang="en-GB" sz="2800" dirty="0"/>
              <a:t>Dldandme.org</a:t>
            </a:r>
          </a:p>
          <a:p>
            <a:r>
              <a:rPr lang="en-GB" sz="2800" dirty="0"/>
              <a:t>naplic.org.uk/</a:t>
            </a:r>
            <a:r>
              <a:rPr lang="en-GB" sz="2800" dirty="0" err="1"/>
              <a:t>dld</a:t>
            </a:r>
            <a:endParaRPr lang="en-GB" sz="2800" dirty="0"/>
          </a:p>
          <a:p>
            <a:r>
              <a:rPr lang="en-GB" sz="2800" dirty="0">
                <a:solidFill>
                  <a:srgbClr val="FF0000"/>
                </a:solidFill>
              </a:rPr>
              <a:t>Any other local websites</a:t>
            </a:r>
          </a:p>
          <a:p>
            <a:endParaRPr lang="en-GB" sz="2800" dirty="0">
              <a:solidFill>
                <a:srgbClr val="FF0000"/>
              </a:solidFill>
            </a:endParaRPr>
          </a:p>
          <a:p>
            <a:endParaRPr lang="en-GB" sz="2800" dirty="0">
              <a:solidFill>
                <a:srgbClr val="FF0000"/>
              </a:solidFill>
            </a:endParaRPr>
          </a:p>
          <a:p>
            <a:r>
              <a:rPr lang="en-GB" sz="2800" dirty="0"/>
              <a:t>Questions?</a:t>
            </a:r>
          </a:p>
        </p:txBody>
      </p:sp>
      <p:pic>
        <p:nvPicPr>
          <p:cNvPr id="5" name="Picture 4" descr="A close up of a sign&#10;&#10;Description automatically generated">
            <a:extLst>
              <a:ext uri="{FF2B5EF4-FFF2-40B4-BE49-F238E27FC236}">
                <a16:creationId xmlns:a16="http://schemas.microsoft.com/office/drawing/2014/main" id="{EE5B5818-53C5-4E7C-8262-691E4D8C85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9048" y="4714875"/>
            <a:ext cx="2143125" cy="2143125"/>
          </a:xfrm>
          <a:prstGeom prst="rect">
            <a:avLst/>
          </a:prstGeom>
        </p:spPr>
      </p:pic>
    </p:spTree>
    <p:extLst>
      <p:ext uri="{BB962C8B-B14F-4D97-AF65-F5344CB8AC3E}">
        <p14:creationId xmlns:p14="http://schemas.microsoft.com/office/powerpoint/2010/main" val="3666364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References </a:t>
            </a:r>
          </a:p>
        </p:txBody>
      </p:sp>
      <p:sp>
        <p:nvSpPr>
          <p:cNvPr id="3" name="Content Placeholder 2"/>
          <p:cNvSpPr>
            <a:spLocks noGrp="1"/>
          </p:cNvSpPr>
          <p:nvPr>
            <p:ph idx="1"/>
          </p:nvPr>
        </p:nvSpPr>
        <p:spPr/>
        <p:txBody>
          <a:bodyPr/>
          <a:lstStyle/>
          <a:p>
            <a:r>
              <a:rPr lang="en-US" dirty="0"/>
              <a:t>Norbury, C. F., Gooch, D., Wray, C., Baird, G., </a:t>
            </a:r>
            <a:r>
              <a:rPr lang="en-US" dirty="0" err="1"/>
              <a:t>Charman</a:t>
            </a:r>
            <a:r>
              <a:rPr lang="en-US" dirty="0"/>
              <a:t>, T., </a:t>
            </a:r>
            <a:r>
              <a:rPr lang="en-US" dirty="0" err="1"/>
              <a:t>Simonoff</a:t>
            </a:r>
            <a:r>
              <a:rPr lang="en-US" dirty="0"/>
              <a:t>, E., … Pickles, A. (2016). The impact of nonverbal ability on prevalence and clinical presentation of language disorder: evidence from a population study. Journal of Child Psychology and Psychiatry. </a:t>
            </a:r>
            <a:r>
              <a:rPr lang="en-US" dirty="0">
                <a:hlinkClick r:id="rId2"/>
              </a:rPr>
              <a:t>https://doi.org/10.1111/jcpp.12573</a:t>
            </a:r>
            <a:endParaRPr lang="en-US" dirty="0"/>
          </a:p>
          <a:p>
            <a:endParaRPr lang="en-US" dirty="0"/>
          </a:p>
          <a:p>
            <a:r>
              <a:rPr lang="en-US" dirty="0"/>
              <a:t>Hollo A, </a:t>
            </a:r>
            <a:r>
              <a:rPr lang="en-US" dirty="0" err="1"/>
              <a:t>Wehby</a:t>
            </a:r>
            <a:r>
              <a:rPr lang="en-US" dirty="0"/>
              <a:t> JH, Oliver RM. (2014) Unidentified Language Deficits in Children with Emotional and Behavioral Disorders: A Meta-Analysis. </a:t>
            </a:r>
            <a:r>
              <a:rPr lang="en-US" i="1" dirty="0"/>
              <a:t>Exceptional Children</a:t>
            </a:r>
            <a:r>
              <a:rPr lang="en-US" dirty="0"/>
              <a:t>; 80(2): 169-186.</a:t>
            </a:r>
            <a:endParaRPr lang="en-GB" dirty="0"/>
          </a:p>
        </p:txBody>
      </p:sp>
      <p:pic>
        <p:nvPicPr>
          <p:cNvPr id="5" name="Picture 4" descr="A close up of a sign&#10;&#10;Description automatically generated">
            <a:extLst>
              <a:ext uri="{FF2B5EF4-FFF2-40B4-BE49-F238E27FC236}">
                <a16:creationId xmlns:a16="http://schemas.microsoft.com/office/drawing/2014/main" id="{EE5B5818-53C5-4E7C-8262-691E4D8C85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9048" y="4714875"/>
            <a:ext cx="2143125" cy="2143125"/>
          </a:xfrm>
          <a:prstGeom prst="rect">
            <a:avLst/>
          </a:prstGeom>
        </p:spPr>
      </p:pic>
    </p:spTree>
    <p:extLst>
      <p:ext uri="{BB962C8B-B14F-4D97-AF65-F5344CB8AC3E}">
        <p14:creationId xmlns:p14="http://schemas.microsoft.com/office/powerpoint/2010/main" val="2953467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65126"/>
            <a:ext cx="8064896" cy="1325563"/>
          </a:xfrm>
        </p:spPr>
        <p:txBody>
          <a:bodyPr>
            <a:normAutofit/>
          </a:bodyPr>
          <a:lstStyle/>
          <a:p>
            <a:r>
              <a:rPr lang="en-GB" sz="3600" b="1" dirty="0"/>
              <a:t>What is Developmental Language Disorder?</a:t>
            </a:r>
          </a:p>
        </p:txBody>
      </p:sp>
      <p:sp>
        <p:nvSpPr>
          <p:cNvPr id="3" name="Content Placeholder 2"/>
          <p:cNvSpPr>
            <a:spLocks noGrp="1"/>
          </p:cNvSpPr>
          <p:nvPr>
            <p:ph idx="1"/>
          </p:nvPr>
        </p:nvSpPr>
        <p:spPr>
          <a:xfrm>
            <a:off x="628650" y="1690689"/>
            <a:ext cx="7886700" cy="4351338"/>
          </a:xfrm>
        </p:spPr>
        <p:txBody>
          <a:bodyPr/>
          <a:lstStyle/>
          <a:p>
            <a:r>
              <a:rPr lang="en-GB" sz="2800" dirty="0"/>
              <a:t>Developmental Language Disorder (DLD) is when a child (over 5) or adult has difficulties talking and/or understanding language.</a:t>
            </a:r>
          </a:p>
          <a:p>
            <a:r>
              <a:rPr lang="en-GB" sz="2800" dirty="0"/>
              <a:t>These difficulties impact on education and social interactions </a:t>
            </a:r>
          </a:p>
          <a:p>
            <a:r>
              <a:rPr lang="en-GB" sz="2800" dirty="0"/>
              <a:t>The difficulties exist without another biomedical condition such as autism or intellectual disability. </a:t>
            </a:r>
          </a:p>
          <a:p>
            <a:pPr marL="0" indent="0">
              <a:buNone/>
            </a:pPr>
            <a:endParaRPr lang="en-GB" dirty="0"/>
          </a:p>
        </p:txBody>
      </p:sp>
      <p:pic>
        <p:nvPicPr>
          <p:cNvPr id="5" name="Picture 4" descr="A close up of a sign&#10;&#10;Description automatically generated">
            <a:extLst>
              <a:ext uri="{FF2B5EF4-FFF2-40B4-BE49-F238E27FC236}">
                <a16:creationId xmlns:a16="http://schemas.microsoft.com/office/drawing/2014/main" id="{EE5B5818-53C5-4E7C-8262-691E4D8C85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9048" y="4714875"/>
            <a:ext cx="2143125" cy="2143125"/>
          </a:xfrm>
          <a:prstGeom prst="rect">
            <a:avLst/>
          </a:prstGeom>
        </p:spPr>
      </p:pic>
    </p:spTree>
    <p:extLst>
      <p:ext uri="{BB962C8B-B14F-4D97-AF65-F5344CB8AC3E}">
        <p14:creationId xmlns:p14="http://schemas.microsoft.com/office/powerpoint/2010/main" val="3056461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65126"/>
            <a:ext cx="8064896" cy="1325563"/>
          </a:xfrm>
        </p:spPr>
        <p:txBody>
          <a:bodyPr>
            <a:normAutofit/>
          </a:bodyPr>
          <a:lstStyle/>
          <a:p>
            <a:r>
              <a:rPr lang="en-GB" sz="3600" b="1" dirty="0"/>
              <a:t>Noticing Developmental Language Disorder</a:t>
            </a:r>
          </a:p>
        </p:txBody>
      </p:sp>
      <p:sp>
        <p:nvSpPr>
          <p:cNvPr id="3" name="Content Placeholder 2"/>
          <p:cNvSpPr>
            <a:spLocks noGrp="1"/>
          </p:cNvSpPr>
          <p:nvPr>
            <p:ph idx="1"/>
          </p:nvPr>
        </p:nvSpPr>
        <p:spPr>
          <a:xfrm>
            <a:off x="622728" y="1556792"/>
            <a:ext cx="7886700" cy="4351338"/>
          </a:xfrm>
        </p:spPr>
        <p:txBody>
          <a:bodyPr>
            <a:normAutofit/>
          </a:bodyPr>
          <a:lstStyle/>
          <a:p>
            <a:r>
              <a:rPr lang="en-GB" sz="2600" dirty="0"/>
              <a:t>You might notice that a student speaks in shorter sentences or uses less sophisticated vocabulary than other classmates.</a:t>
            </a:r>
          </a:p>
          <a:p>
            <a:r>
              <a:rPr lang="en-GB" sz="2600" dirty="0"/>
              <a:t>Less obvious is when students are not understanding what is said. They often get told ‘you weren’t paying attention’ when in fact they were paying attention, but could not understand the language.</a:t>
            </a:r>
          </a:p>
          <a:p>
            <a:r>
              <a:rPr lang="en-GB" sz="2600" dirty="0"/>
              <a:t>Some students with DLD may be over literal or have difficulties with conversational skills</a:t>
            </a:r>
          </a:p>
        </p:txBody>
      </p:sp>
      <p:pic>
        <p:nvPicPr>
          <p:cNvPr id="5" name="Picture 4" descr="A close up of a sign&#10;&#10;Description automatically generated">
            <a:extLst>
              <a:ext uri="{FF2B5EF4-FFF2-40B4-BE49-F238E27FC236}">
                <a16:creationId xmlns:a16="http://schemas.microsoft.com/office/drawing/2014/main" id="{EE5B5818-53C5-4E7C-8262-691E4D8C85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9048" y="4714875"/>
            <a:ext cx="2143125" cy="214312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t>How many children have DLD?</a:t>
            </a:r>
          </a:p>
        </p:txBody>
      </p:sp>
      <p:sp>
        <p:nvSpPr>
          <p:cNvPr id="3" name="Content Placeholder 2"/>
          <p:cNvSpPr>
            <a:spLocks noGrp="1"/>
          </p:cNvSpPr>
          <p:nvPr>
            <p:ph idx="1"/>
          </p:nvPr>
        </p:nvSpPr>
        <p:spPr/>
        <p:txBody>
          <a:bodyPr/>
          <a:lstStyle/>
          <a:p>
            <a:r>
              <a:rPr lang="en-GB" sz="2800" dirty="0"/>
              <a:t>One study found that 7.5% of all children had DLD. In an average  class of 30, two children have DLD. Reference: Norbury et al 2016</a:t>
            </a:r>
          </a:p>
          <a:p>
            <a:endParaRPr lang="en-GB" sz="2800" dirty="0"/>
          </a:p>
          <a:p>
            <a:r>
              <a:rPr lang="en-GB" sz="2800" dirty="0"/>
              <a:t>Do a quick calculation to estimate how many students in this school might have DLD. Divide total by 10, and then ¾ of this. How many?</a:t>
            </a:r>
          </a:p>
          <a:p>
            <a:endParaRPr lang="en-GB" dirty="0"/>
          </a:p>
        </p:txBody>
      </p:sp>
      <p:pic>
        <p:nvPicPr>
          <p:cNvPr id="5" name="Picture 4" descr="A close up of a sign&#10;&#10;Description automatically generated">
            <a:extLst>
              <a:ext uri="{FF2B5EF4-FFF2-40B4-BE49-F238E27FC236}">
                <a16:creationId xmlns:a16="http://schemas.microsoft.com/office/drawing/2014/main" id="{EE5B5818-53C5-4E7C-8262-691E4D8C85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9048" y="4714875"/>
            <a:ext cx="2143125" cy="2143125"/>
          </a:xfrm>
          <a:prstGeom prst="rect">
            <a:avLst/>
          </a:prstGeom>
        </p:spPr>
      </p:pic>
    </p:spTree>
    <p:extLst>
      <p:ext uri="{BB962C8B-B14F-4D97-AF65-F5344CB8AC3E}">
        <p14:creationId xmlns:p14="http://schemas.microsoft.com/office/powerpoint/2010/main" val="30185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t>The impacts of DLD</a:t>
            </a:r>
          </a:p>
        </p:txBody>
      </p:sp>
      <p:sp>
        <p:nvSpPr>
          <p:cNvPr id="3" name="Content Placeholder 2"/>
          <p:cNvSpPr>
            <a:spLocks noGrp="1"/>
          </p:cNvSpPr>
          <p:nvPr>
            <p:ph idx="1"/>
          </p:nvPr>
        </p:nvSpPr>
        <p:spPr/>
        <p:txBody>
          <a:bodyPr/>
          <a:lstStyle/>
          <a:p>
            <a:pPr marL="0" indent="0">
              <a:buNone/>
            </a:pPr>
            <a:r>
              <a:rPr lang="en-GB" sz="2800" dirty="0"/>
              <a:t>DLD is a life long condition: children don’t grow out of it. It impacts on: </a:t>
            </a:r>
          </a:p>
          <a:p>
            <a:endParaRPr lang="en-GB" sz="2800" dirty="0"/>
          </a:p>
          <a:p>
            <a:pPr lvl="1"/>
            <a:r>
              <a:rPr lang="en-GB" sz="2500" dirty="0"/>
              <a:t>Reading</a:t>
            </a:r>
          </a:p>
          <a:p>
            <a:pPr lvl="1"/>
            <a:r>
              <a:rPr lang="en-GB" sz="2500" dirty="0"/>
              <a:t>Learning</a:t>
            </a:r>
          </a:p>
          <a:p>
            <a:pPr lvl="1"/>
            <a:r>
              <a:rPr lang="en-GB" sz="2500" dirty="0"/>
              <a:t>Social interaction</a:t>
            </a:r>
          </a:p>
          <a:p>
            <a:pPr lvl="1"/>
            <a:r>
              <a:rPr lang="en-GB" sz="2500" dirty="0"/>
              <a:t>Behaviour </a:t>
            </a:r>
          </a:p>
          <a:p>
            <a:pPr lvl="1"/>
            <a:r>
              <a:rPr lang="en-GB" sz="2500" dirty="0"/>
              <a:t>Mental health </a:t>
            </a:r>
            <a:endParaRPr lang="en-GB" dirty="0"/>
          </a:p>
        </p:txBody>
      </p:sp>
      <p:pic>
        <p:nvPicPr>
          <p:cNvPr id="5" name="Picture 4" descr="A close up of a sign&#10;&#10;Description automatically generated">
            <a:extLst>
              <a:ext uri="{FF2B5EF4-FFF2-40B4-BE49-F238E27FC236}">
                <a16:creationId xmlns:a16="http://schemas.microsoft.com/office/drawing/2014/main" id="{EE5B5818-53C5-4E7C-8262-691E4D8C85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9048" y="4714875"/>
            <a:ext cx="2143125" cy="2143125"/>
          </a:xfrm>
          <a:prstGeom prst="rect">
            <a:avLst/>
          </a:prstGeom>
        </p:spPr>
      </p:pic>
    </p:spTree>
    <p:extLst>
      <p:ext uri="{BB962C8B-B14F-4D97-AF65-F5344CB8AC3E}">
        <p14:creationId xmlns:p14="http://schemas.microsoft.com/office/powerpoint/2010/main" val="752468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t>DLD and reading</a:t>
            </a:r>
          </a:p>
        </p:txBody>
      </p:sp>
      <p:sp>
        <p:nvSpPr>
          <p:cNvPr id="3" name="Content Placeholder 2"/>
          <p:cNvSpPr>
            <a:spLocks noGrp="1"/>
          </p:cNvSpPr>
          <p:nvPr>
            <p:ph idx="1"/>
          </p:nvPr>
        </p:nvSpPr>
        <p:spPr/>
        <p:txBody>
          <a:bodyPr/>
          <a:lstStyle/>
          <a:p>
            <a:r>
              <a:rPr lang="en-GB" sz="2800" dirty="0"/>
              <a:t>To become a good reader students need good language skills</a:t>
            </a:r>
          </a:p>
          <a:p>
            <a:r>
              <a:rPr lang="en-GB" sz="2800" dirty="0"/>
              <a:t>Students need to know the vocabulary and grammar, and to be able to understand how it fits together.</a:t>
            </a:r>
          </a:p>
          <a:p>
            <a:r>
              <a:rPr lang="en-GB" sz="2800" dirty="0"/>
              <a:t>That student that is struggling to read may have DLD. </a:t>
            </a:r>
            <a:endParaRPr lang="en-GB" dirty="0"/>
          </a:p>
        </p:txBody>
      </p:sp>
      <p:pic>
        <p:nvPicPr>
          <p:cNvPr id="5" name="Picture 4" descr="A close up of a sign&#10;&#10;Description automatically generated">
            <a:extLst>
              <a:ext uri="{FF2B5EF4-FFF2-40B4-BE49-F238E27FC236}">
                <a16:creationId xmlns:a16="http://schemas.microsoft.com/office/drawing/2014/main" id="{EE5B5818-53C5-4E7C-8262-691E4D8C85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9048" y="4714875"/>
            <a:ext cx="2143125" cy="2143125"/>
          </a:xfrm>
          <a:prstGeom prst="rect">
            <a:avLst/>
          </a:prstGeom>
        </p:spPr>
      </p:pic>
    </p:spTree>
    <p:extLst>
      <p:ext uri="{BB962C8B-B14F-4D97-AF65-F5344CB8AC3E}">
        <p14:creationId xmlns:p14="http://schemas.microsoft.com/office/powerpoint/2010/main" val="3409011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t>DLD impacts directly on learning</a:t>
            </a:r>
          </a:p>
        </p:txBody>
      </p:sp>
      <p:sp>
        <p:nvSpPr>
          <p:cNvPr id="3" name="Content Placeholder 2"/>
          <p:cNvSpPr>
            <a:spLocks noGrp="1"/>
          </p:cNvSpPr>
          <p:nvPr>
            <p:ph idx="1"/>
          </p:nvPr>
        </p:nvSpPr>
        <p:spPr/>
        <p:txBody>
          <a:bodyPr/>
          <a:lstStyle/>
          <a:p>
            <a:r>
              <a:rPr lang="en-GB" sz="2800" dirty="0"/>
              <a:t>Following instructions </a:t>
            </a:r>
          </a:p>
          <a:p>
            <a:r>
              <a:rPr lang="en-GB" sz="2800" dirty="0"/>
              <a:t>Engaging in class discussion</a:t>
            </a:r>
          </a:p>
          <a:p>
            <a:r>
              <a:rPr lang="en-GB" sz="2800" dirty="0"/>
              <a:t>Answering questions</a:t>
            </a:r>
          </a:p>
          <a:p>
            <a:r>
              <a:rPr lang="en-GB" sz="2800" dirty="0"/>
              <a:t>Group work</a:t>
            </a:r>
          </a:p>
          <a:p>
            <a:pPr marL="0" indent="0">
              <a:buNone/>
            </a:pPr>
            <a:r>
              <a:rPr lang="en-GB" sz="2800" dirty="0"/>
              <a:t>All of the above require language skills, so a student with DLD will struggle with learning also.</a:t>
            </a:r>
          </a:p>
          <a:p>
            <a:pPr marL="0" indent="0">
              <a:buNone/>
            </a:pPr>
            <a:endParaRPr lang="en-GB" sz="2800" dirty="0"/>
          </a:p>
          <a:p>
            <a:pPr marL="0" indent="0">
              <a:buNone/>
            </a:pPr>
            <a:r>
              <a:rPr lang="en-GB" sz="2800" dirty="0"/>
              <a:t>That student who is struggling to keep up</a:t>
            </a:r>
          </a:p>
          <a:p>
            <a:pPr marL="0" indent="0">
              <a:buNone/>
            </a:pPr>
            <a:r>
              <a:rPr lang="en-GB" sz="2800" dirty="0"/>
              <a:t>may have DLD.</a:t>
            </a:r>
          </a:p>
          <a:p>
            <a:endParaRPr lang="en-GB" dirty="0"/>
          </a:p>
        </p:txBody>
      </p:sp>
      <p:pic>
        <p:nvPicPr>
          <p:cNvPr id="5" name="Picture 4" descr="A close up of a sign&#10;&#10;Description automatically generated">
            <a:extLst>
              <a:ext uri="{FF2B5EF4-FFF2-40B4-BE49-F238E27FC236}">
                <a16:creationId xmlns:a16="http://schemas.microsoft.com/office/drawing/2014/main" id="{EE5B5818-53C5-4E7C-8262-691E4D8C85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9048" y="4714875"/>
            <a:ext cx="2143125" cy="2143125"/>
          </a:xfrm>
          <a:prstGeom prst="rect">
            <a:avLst/>
          </a:prstGeom>
        </p:spPr>
      </p:pic>
    </p:spTree>
    <p:extLst>
      <p:ext uri="{BB962C8B-B14F-4D97-AF65-F5344CB8AC3E}">
        <p14:creationId xmlns:p14="http://schemas.microsoft.com/office/powerpoint/2010/main" val="3877393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0648"/>
            <a:ext cx="7886700" cy="1325563"/>
          </a:xfrm>
        </p:spPr>
        <p:txBody>
          <a:bodyPr>
            <a:normAutofit/>
          </a:bodyPr>
          <a:lstStyle/>
          <a:p>
            <a:r>
              <a:rPr lang="en-GB" sz="3600" b="1" dirty="0"/>
              <a:t>Social impacts of DLD</a:t>
            </a:r>
          </a:p>
        </p:txBody>
      </p:sp>
      <p:sp>
        <p:nvSpPr>
          <p:cNvPr id="3" name="Content Placeholder 2"/>
          <p:cNvSpPr>
            <a:spLocks noGrp="1"/>
          </p:cNvSpPr>
          <p:nvPr>
            <p:ph idx="1"/>
          </p:nvPr>
        </p:nvSpPr>
        <p:spPr>
          <a:xfrm>
            <a:off x="467544" y="1586451"/>
            <a:ext cx="7886700" cy="4351338"/>
          </a:xfrm>
        </p:spPr>
        <p:txBody>
          <a:bodyPr>
            <a:normAutofit/>
          </a:bodyPr>
          <a:lstStyle/>
          <a:p>
            <a:r>
              <a:rPr lang="en-GB" sz="2800" dirty="0"/>
              <a:t>Students with DLD may struggle to keep up with the nuances of peer interactions and so get left out</a:t>
            </a:r>
          </a:p>
          <a:p>
            <a:r>
              <a:rPr lang="en-GB" sz="2800" dirty="0"/>
              <a:t>One study found 81% of all students with SEMH (social, emotional and mental health) needs had language needs. Reference: Hollo et al 2014</a:t>
            </a:r>
          </a:p>
          <a:p>
            <a:r>
              <a:rPr lang="en-GB" sz="2800" dirty="0"/>
              <a:t>And a student who does not know they have DLD may think of themselves as ‘stupid’, which may then</a:t>
            </a:r>
          </a:p>
          <a:p>
            <a:pPr marL="0" indent="0">
              <a:buNone/>
            </a:pPr>
            <a:r>
              <a:rPr lang="en-GB" sz="2800" dirty="0"/>
              <a:t>	in turn impact on mental health. </a:t>
            </a:r>
          </a:p>
        </p:txBody>
      </p:sp>
      <p:pic>
        <p:nvPicPr>
          <p:cNvPr id="5" name="Picture 4" descr="A close up of a sign&#10;&#10;Description automatically generated">
            <a:extLst>
              <a:ext uri="{FF2B5EF4-FFF2-40B4-BE49-F238E27FC236}">
                <a16:creationId xmlns:a16="http://schemas.microsoft.com/office/drawing/2014/main" id="{EE5B5818-53C5-4E7C-8262-691E4D8C85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9048" y="4714875"/>
            <a:ext cx="2143125" cy="2143125"/>
          </a:xfrm>
          <a:prstGeom prst="rect">
            <a:avLst/>
          </a:prstGeom>
        </p:spPr>
      </p:pic>
    </p:spTree>
    <p:extLst>
      <p:ext uri="{BB962C8B-B14F-4D97-AF65-F5344CB8AC3E}">
        <p14:creationId xmlns:p14="http://schemas.microsoft.com/office/powerpoint/2010/main" val="2436699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0648"/>
            <a:ext cx="7886700" cy="1325563"/>
          </a:xfrm>
        </p:spPr>
        <p:txBody>
          <a:bodyPr>
            <a:normAutofit/>
          </a:bodyPr>
          <a:lstStyle/>
          <a:p>
            <a:r>
              <a:rPr lang="en-GB" sz="3600" b="1" dirty="0"/>
              <a:t>What can you do?</a:t>
            </a:r>
          </a:p>
        </p:txBody>
      </p:sp>
      <p:sp>
        <p:nvSpPr>
          <p:cNvPr id="3" name="Content Placeholder 2"/>
          <p:cNvSpPr>
            <a:spLocks noGrp="1"/>
          </p:cNvSpPr>
          <p:nvPr>
            <p:ph idx="1"/>
          </p:nvPr>
        </p:nvSpPr>
        <p:spPr>
          <a:xfrm>
            <a:off x="467544" y="1700808"/>
            <a:ext cx="7886700" cy="4351338"/>
          </a:xfrm>
        </p:spPr>
        <p:txBody>
          <a:bodyPr>
            <a:normAutofit/>
          </a:bodyPr>
          <a:lstStyle/>
          <a:p>
            <a:r>
              <a:rPr lang="en-GB" sz="2800" dirty="0"/>
              <a:t>Take a closer look at students with reading, learning or social difficulties</a:t>
            </a:r>
          </a:p>
          <a:p>
            <a:r>
              <a:rPr lang="en-GB" sz="2800" dirty="0"/>
              <a:t>Just ask ‘could it be language?’</a:t>
            </a:r>
          </a:p>
          <a:p>
            <a:r>
              <a:rPr lang="en-GB" sz="2800" dirty="0"/>
              <a:t>Chat to the student one to one</a:t>
            </a:r>
          </a:p>
          <a:p>
            <a:r>
              <a:rPr lang="en-GB" sz="2800" dirty="0"/>
              <a:t>Observe their responses to whole class instructions </a:t>
            </a:r>
          </a:p>
          <a:p>
            <a:pPr lvl="1"/>
            <a:r>
              <a:rPr lang="en-GB" sz="2500" dirty="0"/>
              <a:t>Students with DLD may be good at copying others’ leads, and so their difficulties may NOT be obvious</a:t>
            </a:r>
          </a:p>
        </p:txBody>
      </p:sp>
      <p:pic>
        <p:nvPicPr>
          <p:cNvPr id="5" name="Picture 4" descr="A close up of a sign&#10;&#10;Description automatically generated">
            <a:extLst>
              <a:ext uri="{FF2B5EF4-FFF2-40B4-BE49-F238E27FC236}">
                <a16:creationId xmlns:a16="http://schemas.microsoft.com/office/drawing/2014/main" id="{EE5B5818-53C5-4E7C-8262-691E4D8C85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9048" y="4714875"/>
            <a:ext cx="2143125" cy="2143125"/>
          </a:xfrm>
          <a:prstGeom prst="rect">
            <a:avLst/>
          </a:prstGeom>
        </p:spPr>
      </p:pic>
    </p:spTree>
    <p:extLst>
      <p:ext uri="{BB962C8B-B14F-4D97-AF65-F5344CB8AC3E}">
        <p14:creationId xmlns:p14="http://schemas.microsoft.com/office/powerpoint/2010/main" val="402742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343</TotalTime>
  <Words>669</Words>
  <Application>Microsoft Office PowerPoint</Application>
  <PresentationFormat>On-screen Show (4:3)</PresentationFormat>
  <Paragraphs>75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Developmental Language Disorder </vt:lpstr>
      <vt:lpstr>What is Developmental Language Disorder?</vt:lpstr>
      <vt:lpstr>Noticing Developmental Language Disorder</vt:lpstr>
      <vt:lpstr>How many children have DLD?</vt:lpstr>
      <vt:lpstr>The impacts of DLD</vt:lpstr>
      <vt:lpstr>DLD and reading</vt:lpstr>
      <vt:lpstr>DLD impacts directly on learning</vt:lpstr>
      <vt:lpstr>Social impacts of DLD</vt:lpstr>
      <vt:lpstr>What can you do?</vt:lpstr>
      <vt:lpstr>Take action</vt:lpstr>
      <vt:lpstr>What children and young people with DLD say</vt:lpstr>
      <vt:lpstr>Learn more </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Developmental Language Disorder </dc:title>
  <dc:creator>Stephen Parsons</dc:creator>
  <cp:lastModifiedBy>Stephen Parsons</cp:lastModifiedBy>
  <cp:revision>22</cp:revision>
  <dcterms:created xsi:type="dcterms:W3CDTF">2019-08-10T13:22:04Z</dcterms:created>
  <dcterms:modified xsi:type="dcterms:W3CDTF">2019-08-27T08:49:01Z</dcterms:modified>
</cp:coreProperties>
</file>